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9" r:id="rId4"/>
    <p:sldId id="260" r:id="rId5"/>
    <p:sldId id="261" r:id="rId6"/>
    <p:sldId id="262" r:id="rId7"/>
    <p:sldId id="263" r:id="rId8"/>
    <p:sldId id="270" r:id="rId9"/>
    <p:sldId id="271" r:id="rId10"/>
    <p:sldId id="272" r:id="rId11"/>
    <p:sldId id="273" r:id="rId12"/>
    <p:sldId id="274" r:id="rId13"/>
    <p:sldId id="275" r:id="rId14"/>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1" d="100"/>
          <a:sy n="61" d="100"/>
        </p:scale>
        <p:origin x="-140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p>
            <a:fld id="{742B9CA4-F089-4E68-80EB-8575792A2D01}" type="datetimeFigureOut">
              <a:rPr lang="es-AR" smtClean="0"/>
              <a:pPr/>
              <a:t>18/03/2019</a:t>
            </a:fld>
            <a:endParaRPr lang="es-AR" dirty="0"/>
          </a:p>
        </p:txBody>
      </p:sp>
      <p:sp>
        <p:nvSpPr>
          <p:cNvPr id="5" name="4 Marcador de pie de página"/>
          <p:cNvSpPr>
            <a:spLocks noGrp="1"/>
          </p:cNvSpPr>
          <p:nvPr>
            <p:ph type="ftr" sz="quarter" idx="11"/>
          </p:nvPr>
        </p:nvSpPr>
        <p:spPr/>
        <p:txBody>
          <a:bodyPr/>
          <a:lstStyle/>
          <a:p>
            <a:endParaRPr lang="es-AR" dirty="0"/>
          </a:p>
        </p:txBody>
      </p:sp>
      <p:sp>
        <p:nvSpPr>
          <p:cNvPr id="6" name="5 Marcador de número de diapositiva"/>
          <p:cNvSpPr>
            <a:spLocks noGrp="1"/>
          </p:cNvSpPr>
          <p:nvPr>
            <p:ph type="sldNum" sz="quarter" idx="12"/>
          </p:nvPr>
        </p:nvSpPr>
        <p:spPr/>
        <p:txBody>
          <a:bodyPr/>
          <a:lstStyle/>
          <a:p>
            <a:fld id="{B53EAFAE-CB0E-42FE-8DF1-E488FFB1ABC0}" type="slidenum">
              <a:rPr lang="es-AR" smtClean="0"/>
              <a:pPr/>
              <a:t>‹Nº›</a:t>
            </a:fld>
            <a:endParaRPr lang="es-A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742B9CA4-F089-4E68-80EB-8575792A2D01}" type="datetimeFigureOut">
              <a:rPr lang="es-AR" smtClean="0"/>
              <a:pPr/>
              <a:t>18/03/2019</a:t>
            </a:fld>
            <a:endParaRPr lang="es-AR" dirty="0"/>
          </a:p>
        </p:txBody>
      </p:sp>
      <p:sp>
        <p:nvSpPr>
          <p:cNvPr id="5" name="4 Marcador de pie de página"/>
          <p:cNvSpPr>
            <a:spLocks noGrp="1"/>
          </p:cNvSpPr>
          <p:nvPr>
            <p:ph type="ftr" sz="quarter" idx="11"/>
          </p:nvPr>
        </p:nvSpPr>
        <p:spPr/>
        <p:txBody>
          <a:bodyPr/>
          <a:lstStyle/>
          <a:p>
            <a:endParaRPr lang="es-AR" dirty="0"/>
          </a:p>
        </p:txBody>
      </p:sp>
      <p:sp>
        <p:nvSpPr>
          <p:cNvPr id="6" name="5 Marcador de número de diapositiva"/>
          <p:cNvSpPr>
            <a:spLocks noGrp="1"/>
          </p:cNvSpPr>
          <p:nvPr>
            <p:ph type="sldNum" sz="quarter" idx="12"/>
          </p:nvPr>
        </p:nvSpPr>
        <p:spPr/>
        <p:txBody>
          <a:bodyPr/>
          <a:lstStyle/>
          <a:p>
            <a:fld id="{B53EAFAE-CB0E-42FE-8DF1-E488FFB1ABC0}" type="slidenum">
              <a:rPr lang="es-AR" smtClean="0"/>
              <a:pPr/>
              <a:t>‹Nº›</a:t>
            </a:fld>
            <a:endParaRPr lang="es-A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742B9CA4-F089-4E68-80EB-8575792A2D01}" type="datetimeFigureOut">
              <a:rPr lang="es-AR" smtClean="0"/>
              <a:pPr/>
              <a:t>18/03/2019</a:t>
            </a:fld>
            <a:endParaRPr lang="es-AR" dirty="0"/>
          </a:p>
        </p:txBody>
      </p:sp>
      <p:sp>
        <p:nvSpPr>
          <p:cNvPr id="5" name="4 Marcador de pie de página"/>
          <p:cNvSpPr>
            <a:spLocks noGrp="1"/>
          </p:cNvSpPr>
          <p:nvPr>
            <p:ph type="ftr" sz="quarter" idx="11"/>
          </p:nvPr>
        </p:nvSpPr>
        <p:spPr/>
        <p:txBody>
          <a:bodyPr/>
          <a:lstStyle/>
          <a:p>
            <a:endParaRPr lang="es-AR" dirty="0"/>
          </a:p>
        </p:txBody>
      </p:sp>
      <p:sp>
        <p:nvSpPr>
          <p:cNvPr id="6" name="5 Marcador de número de diapositiva"/>
          <p:cNvSpPr>
            <a:spLocks noGrp="1"/>
          </p:cNvSpPr>
          <p:nvPr>
            <p:ph type="sldNum" sz="quarter" idx="12"/>
          </p:nvPr>
        </p:nvSpPr>
        <p:spPr/>
        <p:txBody>
          <a:bodyPr/>
          <a:lstStyle/>
          <a:p>
            <a:fld id="{B53EAFAE-CB0E-42FE-8DF1-E488FFB1ABC0}" type="slidenum">
              <a:rPr lang="es-AR" smtClean="0"/>
              <a:pPr/>
              <a:t>‹Nº›</a:t>
            </a:fld>
            <a:endParaRPr lang="es-A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742B9CA4-F089-4E68-80EB-8575792A2D01}" type="datetimeFigureOut">
              <a:rPr lang="es-AR" smtClean="0"/>
              <a:pPr/>
              <a:t>18/03/2019</a:t>
            </a:fld>
            <a:endParaRPr lang="es-AR" dirty="0"/>
          </a:p>
        </p:txBody>
      </p:sp>
      <p:sp>
        <p:nvSpPr>
          <p:cNvPr id="5" name="4 Marcador de pie de página"/>
          <p:cNvSpPr>
            <a:spLocks noGrp="1"/>
          </p:cNvSpPr>
          <p:nvPr>
            <p:ph type="ftr" sz="quarter" idx="11"/>
          </p:nvPr>
        </p:nvSpPr>
        <p:spPr/>
        <p:txBody>
          <a:bodyPr/>
          <a:lstStyle/>
          <a:p>
            <a:endParaRPr lang="es-AR" dirty="0"/>
          </a:p>
        </p:txBody>
      </p:sp>
      <p:sp>
        <p:nvSpPr>
          <p:cNvPr id="6" name="5 Marcador de número de diapositiva"/>
          <p:cNvSpPr>
            <a:spLocks noGrp="1"/>
          </p:cNvSpPr>
          <p:nvPr>
            <p:ph type="sldNum" sz="quarter" idx="12"/>
          </p:nvPr>
        </p:nvSpPr>
        <p:spPr/>
        <p:txBody>
          <a:bodyPr/>
          <a:lstStyle/>
          <a:p>
            <a:fld id="{B53EAFAE-CB0E-42FE-8DF1-E488FFB1ABC0}" type="slidenum">
              <a:rPr lang="es-AR" smtClean="0"/>
              <a:pPr/>
              <a:t>‹Nº›</a:t>
            </a:fld>
            <a:endParaRPr lang="es-A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42B9CA4-F089-4E68-80EB-8575792A2D01}" type="datetimeFigureOut">
              <a:rPr lang="es-AR" smtClean="0"/>
              <a:pPr/>
              <a:t>18/03/2019</a:t>
            </a:fld>
            <a:endParaRPr lang="es-AR" dirty="0"/>
          </a:p>
        </p:txBody>
      </p:sp>
      <p:sp>
        <p:nvSpPr>
          <p:cNvPr id="5" name="4 Marcador de pie de página"/>
          <p:cNvSpPr>
            <a:spLocks noGrp="1"/>
          </p:cNvSpPr>
          <p:nvPr>
            <p:ph type="ftr" sz="quarter" idx="11"/>
          </p:nvPr>
        </p:nvSpPr>
        <p:spPr/>
        <p:txBody>
          <a:bodyPr/>
          <a:lstStyle/>
          <a:p>
            <a:endParaRPr lang="es-AR" dirty="0"/>
          </a:p>
        </p:txBody>
      </p:sp>
      <p:sp>
        <p:nvSpPr>
          <p:cNvPr id="6" name="5 Marcador de número de diapositiva"/>
          <p:cNvSpPr>
            <a:spLocks noGrp="1"/>
          </p:cNvSpPr>
          <p:nvPr>
            <p:ph type="sldNum" sz="quarter" idx="12"/>
          </p:nvPr>
        </p:nvSpPr>
        <p:spPr/>
        <p:txBody>
          <a:bodyPr/>
          <a:lstStyle/>
          <a:p>
            <a:fld id="{B53EAFAE-CB0E-42FE-8DF1-E488FFB1ABC0}" type="slidenum">
              <a:rPr lang="es-AR" smtClean="0"/>
              <a:pPr/>
              <a:t>‹Nº›</a:t>
            </a:fld>
            <a:endParaRPr lang="es-A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p>
            <a:fld id="{742B9CA4-F089-4E68-80EB-8575792A2D01}" type="datetimeFigureOut">
              <a:rPr lang="es-AR" smtClean="0"/>
              <a:pPr/>
              <a:t>18/03/2019</a:t>
            </a:fld>
            <a:endParaRPr lang="es-AR" dirty="0"/>
          </a:p>
        </p:txBody>
      </p:sp>
      <p:sp>
        <p:nvSpPr>
          <p:cNvPr id="6" name="5 Marcador de pie de página"/>
          <p:cNvSpPr>
            <a:spLocks noGrp="1"/>
          </p:cNvSpPr>
          <p:nvPr>
            <p:ph type="ftr" sz="quarter" idx="11"/>
          </p:nvPr>
        </p:nvSpPr>
        <p:spPr/>
        <p:txBody>
          <a:bodyPr/>
          <a:lstStyle/>
          <a:p>
            <a:endParaRPr lang="es-AR" dirty="0"/>
          </a:p>
        </p:txBody>
      </p:sp>
      <p:sp>
        <p:nvSpPr>
          <p:cNvPr id="7" name="6 Marcador de número de diapositiva"/>
          <p:cNvSpPr>
            <a:spLocks noGrp="1"/>
          </p:cNvSpPr>
          <p:nvPr>
            <p:ph type="sldNum" sz="quarter" idx="12"/>
          </p:nvPr>
        </p:nvSpPr>
        <p:spPr/>
        <p:txBody>
          <a:bodyPr/>
          <a:lstStyle/>
          <a:p>
            <a:fld id="{B53EAFAE-CB0E-42FE-8DF1-E488FFB1ABC0}" type="slidenum">
              <a:rPr lang="es-AR" smtClean="0"/>
              <a:pPr/>
              <a:t>‹Nº›</a:t>
            </a:fld>
            <a:endParaRPr lang="es-A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p>
            <a:fld id="{742B9CA4-F089-4E68-80EB-8575792A2D01}" type="datetimeFigureOut">
              <a:rPr lang="es-AR" smtClean="0"/>
              <a:pPr/>
              <a:t>18/03/2019</a:t>
            </a:fld>
            <a:endParaRPr lang="es-AR" dirty="0"/>
          </a:p>
        </p:txBody>
      </p:sp>
      <p:sp>
        <p:nvSpPr>
          <p:cNvPr id="8" name="7 Marcador de pie de página"/>
          <p:cNvSpPr>
            <a:spLocks noGrp="1"/>
          </p:cNvSpPr>
          <p:nvPr>
            <p:ph type="ftr" sz="quarter" idx="11"/>
          </p:nvPr>
        </p:nvSpPr>
        <p:spPr/>
        <p:txBody>
          <a:bodyPr/>
          <a:lstStyle/>
          <a:p>
            <a:endParaRPr lang="es-AR" dirty="0"/>
          </a:p>
        </p:txBody>
      </p:sp>
      <p:sp>
        <p:nvSpPr>
          <p:cNvPr id="9" name="8 Marcador de número de diapositiva"/>
          <p:cNvSpPr>
            <a:spLocks noGrp="1"/>
          </p:cNvSpPr>
          <p:nvPr>
            <p:ph type="sldNum" sz="quarter" idx="12"/>
          </p:nvPr>
        </p:nvSpPr>
        <p:spPr/>
        <p:txBody>
          <a:bodyPr/>
          <a:lstStyle/>
          <a:p>
            <a:fld id="{B53EAFAE-CB0E-42FE-8DF1-E488FFB1ABC0}" type="slidenum">
              <a:rPr lang="es-AR" smtClean="0"/>
              <a:pPr/>
              <a:t>‹Nº›</a:t>
            </a:fld>
            <a:endParaRPr lang="es-A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p>
            <a:fld id="{742B9CA4-F089-4E68-80EB-8575792A2D01}" type="datetimeFigureOut">
              <a:rPr lang="es-AR" smtClean="0"/>
              <a:pPr/>
              <a:t>18/03/2019</a:t>
            </a:fld>
            <a:endParaRPr lang="es-AR" dirty="0"/>
          </a:p>
        </p:txBody>
      </p:sp>
      <p:sp>
        <p:nvSpPr>
          <p:cNvPr id="4" name="3 Marcador de pie de página"/>
          <p:cNvSpPr>
            <a:spLocks noGrp="1"/>
          </p:cNvSpPr>
          <p:nvPr>
            <p:ph type="ftr" sz="quarter" idx="11"/>
          </p:nvPr>
        </p:nvSpPr>
        <p:spPr/>
        <p:txBody>
          <a:bodyPr/>
          <a:lstStyle/>
          <a:p>
            <a:endParaRPr lang="es-AR" dirty="0"/>
          </a:p>
        </p:txBody>
      </p:sp>
      <p:sp>
        <p:nvSpPr>
          <p:cNvPr id="5" name="4 Marcador de número de diapositiva"/>
          <p:cNvSpPr>
            <a:spLocks noGrp="1"/>
          </p:cNvSpPr>
          <p:nvPr>
            <p:ph type="sldNum" sz="quarter" idx="12"/>
          </p:nvPr>
        </p:nvSpPr>
        <p:spPr/>
        <p:txBody>
          <a:bodyPr/>
          <a:lstStyle/>
          <a:p>
            <a:fld id="{B53EAFAE-CB0E-42FE-8DF1-E488FFB1ABC0}" type="slidenum">
              <a:rPr lang="es-AR" smtClean="0"/>
              <a:pPr/>
              <a:t>‹Nº›</a:t>
            </a:fld>
            <a:endParaRPr lang="es-A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42B9CA4-F089-4E68-80EB-8575792A2D01}" type="datetimeFigureOut">
              <a:rPr lang="es-AR" smtClean="0"/>
              <a:pPr/>
              <a:t>18/03/2019</a:t>
            </a:fld>
            <a:endParaRPr lang="es-AR" dirty="0"/>
          </a:p>
        </p:txBody>
      </p:sp>
      <p:sp>
        <p:nvSpPr>
          <p:cNvPr id="3" name="2 Marcador de pie de página"/>
          <p:cNvSpPr>
            <a:spLocks noGrp="1"/>
          </p:cNvSpPr>
          <p:nvPr>
            <p:ph type="ftr" sz="quarter" idx="11"/>
          </p:nvPr>
        </p:nvSpPr>
        <p:spPr/>
        <p:txBody>
          <a:bodyPr/>
          <a:lstStyle/>
          <a:p>
            <a:endParaRPr lang="es-AR" dirty="0"/>
          </a:p>
        </p:txBody>
      </p:sp>
      <p:sp>
        <p:nvSpPr>
          <p:cNvPr id="4" name="3 Marcador de número de diapositiva"/>
          <p:cNvSpPr>
            <a:spLocks noGrp="1"/>
          </p:cNvSpPr>
          <p:nvPr>
            <p:ph type="sldNum" sz="quarter" idx="12"/>
          </p:nvPr>
        </p:nvSpPr>
        <p:spPr/>
        <p:txBody>
          <a:bodyPr/>
          <a:lstStyle/>
          <a:p>
            <a:fld id="{B53EAFAE-CB0E-42FE-8DF1-E488FFB1ABC0}" type="slidenum">
              <a:rPr lang="es-AR" smtClean="0"/>
              <a:pPr/>
              <a:t>‹Nº›</a:t>
            </a:fld>
            <a:endParaRPr lang="es-A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42B9CA4-F089-4E68-80EB-8575792A2D01}" type="datetimeFigureOut">
              <a:rPr lang="es-AR" smtClean="0"/>
              <a:pPr/>
              <a:t>18/03/2019</a:t>
            </a:fld>
            <a:endParaRPr lang="es-AR" dirty="0"/>
          </a:p>
        </p:txBody>
      </p:sp>
      <p:sp>
        <p:nvSpPr>
          <p:cNvPr id="6" name="5 Marcador de pie de página"/>
          <p:cNvSpPr>
            <a:spLocks noGrp="1"/>
          </p:cNvSpPr>
          <p:nvPr>
            <p:ph type="ftr" sz="quarter" idx="11"/>
          </p:nvPr>
        </p:nvSpPr>
        <p:spPr/>
        <p:txBody>
          <a:bodyPr/>
          <a:lstStyle/>
          <a:p>
            <a:endParaRPr lang="es-AR" dirty="0"/>
          </a:p>
        </p:txBody>
      </p:sp>
      <p:sp>
        <p:nvSpPr>
          <p:cNvPr id="7" name="6 Marcador de número de diapositiva"/>
          <p:cNvSpPr>
            <a:spLocks noGrp="1"/>
          </p:cNvSpPr>
          <p:nvPr>
            <p:ph type="sldNum" sz="quarter" idx="12"/>
          </p:nvPr>
        </p:nvSpPr>
        <p:spPr/>
        <p:txBody>
          <a:bodyPr/>
          <a:lstStyle/>
          <a:p>
            <a:fld id="{B53EAFAE-CB0E-42FE-8DF1-E488FFB1ABC0}" type="slidenum">
              <a:rPr lang="es-AR" smtClean="0"/>
              <a:pPr/>
              <a:t>‹Nº›</a:t>
            </a:fld>
            <a:endParaRPr lang="es-A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42B9CA4-F089-4E68-80EB-8575792A2D01}" type="datetimeFigureOut">
              <a:rPr lang="es-AR" smtClean="0"/>
              <a:pPr/>
              <a:t>18/03/2019</a:t>
            </a:fld>
            <a:endParaRPr lang="es-AR" dirty="0"/>
          </a:p>
        </p:txBody>
      </p:sp>
      <p:sp>
        <p:nvSpPr>
          <p:cNvPr id="6" name="5 Marcador de pie de página"/>
          <p:cNvSpPr>
            <a:spLocks noGrp="1"/>
          </p:cNvSpPr>
          <p:nvPr>
            <p:ph type="ftr" sz="quarter" idx="11"/>
          </p:nvPr>
        </p:nvSpPr>
        <p:spPr/>
        <p:txBody>
          <a:bodyPr/>
          <a:lstStyle/>
          <a:p>
            <a:endParaRPr lang="es-AR" dirty="0"/>
          </a:p>
        </p:txBody>
      </p:sp>
      <p:sp>
        <p:nvSpPr>
          <p:cNvPr id="7" name="6 Marcador de número de diapositiva"/>
          <p:cNvSpPr>
            <a:spLocks noGrp="1"/>
          </p:cNvSpPr>
          <p:nvPr>
            <p:ph type="sldNum" sz="quarter" idx="12"/>
          </p:nvPr>
        </p:nvSpPr>
        <p:spPr/>
        <p:txBody>
          <a:bodyPr/>
          <a:lstStyle/>
          <a:p>
            <a:fld id="{B53EAFAE-CB0E-42FE-8DF1-E488FFB1ABC0}" type="slidenum">
              <a:rPr lang="es-AR" smtClean="0"/>
              <a:pPr/>
              <a:t>‹Nº›</a:t>
            </a:fld>
            <a:endParaRPr lang="es-A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2B9CA4-F089-4E68-80EB-8575792A2D01}" type="datetimeFigureOut">
              <a:rPr lang="es-AR" smtClean="0"/>
              <a:pPr/>
              <a:t>18/03/2019</a:t>
            </a:fld>
            <a:endParaRPr lang="es-AR"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3EAFAE-CB0E-42FE-8DF1-E488FFB1ABC0}" type="slidenum">
              <a:rPr lang="es-AR" smtClean="0"/>
              <a:pPr/>
              <a:t>‹Nº›</a:t>
            </a:fld>
            <a:endParaRPr lang="es-AR"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AR" dirty="0"/>
              <a:t>PROFESORADO DE EDUCACION PRIMARIA</a:t>
            </a:r>
            <a:br>
              <a:rPr lang="es-AR" dirty="0"/>
            </a:br>
            <a:r>
              <a:rPr lang="es-AR" dirty="0"/>
              <a:t>EQUIPO DE </a:t>
            </a:r>
            <a:r>
              <a:rPr lang="es-AR" dirty="0" smtClean="0"/>
              <a:t>PRACTICA DOCENTE </a:t>
            </a:r>
            <a:r>
              <a:rPr lang="es-AR" dirty="0"/>
              <a:t>I</a:t>
            </a:r>
            <a:br>
              <a:rPr lang="es-AR" dirty="0"/>
            </a:br>
            <a:r>
              <a:rPr lang="es-AR" dirty="0"/>
              <a:t> </a:t>
            </a:r>
            <a:br>
              <a:rPr lang="es-AR" dirty="0"/>
            </a:br>
            <a:endParaRPr lang="es-AR" dirty="0"/>
          </a:p>
        </p:txBody>
      </p:sp>
      <p:pic>
        <p:nvPicPr>
          <p:cNvPr id="4" name="3 Imagen" descr="Resultado de imagen para imagen de mafalda dando la bienvenida"/>
          <p:cNvPicPr/>
          <p:nvPr/>
        </p:nvPicPr>
        <p:blipFill>
          <a:blip r:embed="rId2"/>
          <a:srcRect/>
          <a:stretch>
            <a:fillRect/>
          </a:stretch>
        </p:blipFill>
        <p:spPr bwMode="auto">
          <a:xfrm>
            <a:off x="1285852" y="3500438"/>
            <a:ext cx="7143800" cy="2643206"/>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dirty="0" smtClean="0">
                <a:solidFill>
                  <a:srgbClr val="00B050"/>
                </a:solidFill>
              </a:rPr>
              <a:t>Campo de la Formación Específica</a:t>
            </a:r>
            <a:endParaRPr lang="es-AR" dirty="0">
              <a:solidFill>
                <a:srgbClr val="00B050"/>
              </a:solidFill>
            </a:endParaRPr>
          </a:p>
        </p:txBody>
      </p:sp>
      <p:sp>
        <p:nvSpPr>
          <p:cNvPr id="3" name="2 CuadroTexto"/>
          <p:cNvSpPr txBox="1"/>
          <p:nvPr/>
        </p:nvSpPr>
        <p:spPr>
          <a:xfrm>
            <a:off x="971600" y="1556792"/>
            <a:ext cx="7416824" cy="3416320"/>
          </a:xfrm>
          <a:prstGeom prst="rect">
            <a:avLst/>
          </a:prstGeom>
          <a:noFill/>
        </p:spPr>
        <p:txBody>
          <a:bodyPr wrap="square" rtlCol="0">
            <a:spAutoFit/>
          </a:bodyPr>
          <a:lstStyle/>
          <a:p>
            <a:r>
              <a:rPr lang="es-ES_tradnl" sz="3600" dirty="0" smtClean="0">
                <a:solidFill>
                  <a:schemeClr val="accent6">
                    <a:lumMod val="75000"/>
                  </a:schemeClr>
                </a:solidFill>
              </a:rPr>
              <a:t>(Asignaturas)</a:t>
            </a:r>
          </a:p>
          <a:p>
            <a:r>
              <a:rPr lang="es-ES_tradnl" sz="3600" dirty="0" smtClean="0">
                <a:solidFill>
                  <a:schemeClr val="accent6">
                    <a:lumMod val="75000"/>
                  </a:schemeClr>
                </a:solidFill>
              </a:rPr>
              <a:t>Lengua,literatura y su didáctica l (4 hs)</a:t>
            </a:r>
          </a:p>
          <a:p>
            <a:r>
              <a:rPr lang="es-ES_tradnl" sz="3600" dirty="0" smtClean="0">
                <a:solidFill>
                  <a:schemeClr val="accent6">
                    <a:lumMod val="75000"/>
                  </a:schemeClr>
                </a:solidFill>
              </a:rPr>
              <a:t>Matemática y si Didáctica l ( 4 hs)</a:t>
            </a:r>
          </a:p>
          <a:p>
            <a:r>
              <a:rPr lang="es-ES_tradnl" sz="3600" dirty="0" smtClean="0">
                <a:solidFill>
                  <a:schemeClr val="accent6">
                    <a:lumMod val="75000"/>
                  </a:schemeClr>
                </a:solidFill>
              </a:rPr>
              <a:t>Ciencias Sociales y su didáctica l (4 hs)</a:t>
            </a:r>
          </a:p>
          <a:p>
            <a:r>
              <a:rPr lang="es-ES_tradnl" sz="3600" dirty="0" smtClean="0">
                <a:solidFill>
                  <a:schemeClr val="accent6">
                    <a:lumMod val="75000"/>
                  </a:schemeClr>
                </a:solidFill>
              </a:rPr>
              <a:t>Ciencias Naturales y su Didáctica l (4 hs)</a:t>
            </a:r>
            <a:endParaRPr lang="es-AR" sz="3600" dirty="0">
              <a:solidFill>
                <a:schemeClr val="accent6">
                  <a:lumMod val="75000"/>
                </a:schemeClr>
              </a:solidFill>
            </a:endParaRPr>
          </a:p>
        </p:txBody>
      </p:sp>
    </p:spTree>
    <p:extLst>
      <p:ext uri="{BB962C8B-B14F-4D97-AF65-F5344CB8AC3E}">
        <p14:creationId xmlns:p14="http://schemas.microsoft.com/office/powerpoint/2010/main" xmlns="" val="1685996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solidFill>
                  <a:srgbClr val="00B050"/>
                </a:solidFill>
              </a:rPr>
              <a:t>Campo de la Formación en la Practica Profesional docente</a:t>
            </a:r>
            <a:endParaRPr lang="es-AR" dirty="0">
              <a:solidFill>
                <a:srgbClr val="00B050"/>
              </a:solidFill>
            </a:endParaRPr>
          </a:p>
        </p:txBody>
      </p:sp>
      <p:sp>
        <p:nvSpPr>
          <p:cNvPr id="3" name="2 CuadroTexto"/>
          <p:cNvSpPr txBox="1"/>
          <p:nvPr/>
        </p:nvSpPr>
        <p:spPr>
          <a:xfrm>
            <a:off x="971600" y="2636912"/>
            <a:ext cx="7488832" cy="3046988"/>
          </a:xfrm>
          <a:prstGeom prst="rect">
            <a:avLst/>
          </a:prstGeom>
          <a:noFill/>
        </p:spPr>
        <p:txBody>
          <a:bodyPr wrap="square" rtlCol="0">
            <a:spAutoFit/>
          </a:bodyPr>
          <a:lstStyle/>
          <a:p>
            <a:r>
              <a:rPr lang="es-ES_tradnl" sz="3200" dirty="0" smtClean="0">
                <a:solidFill>
                  <a:schemeClr val="tx2">
                    <a:lumMod val="60000"/>
                    <a:lumOff val="40000"/>
                  </a:schemeClr>
                </a:solidFill>
              </a:rPr>
              <a:t>Seminario taller Práctica Docente l (2 hs)</a:t>
            </a:r>
          </a:p>
          <a:p>
            <a:endParaRPr lang="es-ES_tradnl" sz="3200" dirty="0">
              <a:solidFill>
                <a:schemeClr val="tx2">
                  <a:lumMod val="60000"/>
                  <a:lumOff val="40000"/>
                </a:schemeClr>
              </a:solidFill>
            </a:endParaRPr>
          </a:p>
          <a:p>
            <a:endParaRPr lang="es-ES_tradnl" sz="3200" dirty="0" smtClean="0">
              <a:solidFill>
                <a:schemeClr val="tx2">
                  <a:lumMod val="60000"/>
                  <a:lumOff val="40000"/>
                </a:schemeClr>
              </a:solidFill>
            </a:endParaRPr>
          </a:p>
          <a:p>
            <a:endParaRPr lang="es-ES_tradnl" sz="3200" dirty="0">
              <a:solidFill>
                <a:schemeClr val="tx2">
                  <a:lumMod val="60000"/>
                  <a:lumOff val="40000"/>
                </a:schemeClr>
              </a:solidFill>
            </a:endParaRPr>
          </a:p>
          <a:p>
            <a:r>
              <a:rPr lang="es-ES_tradnl" sz="3200" dirty="0" smtClean="0">
                <a:solidFill>
                  <a:srgbClr val="FF0000"/>
                </a:solidFill>
              </a:rPr>
              <a:t>Aspectos necesarios de informarse como estudiantes:</a:t>
            </a:r>
            <a:endParaRPr lang="es-AR" sz="3200" dirty="0">
              <a:solidFill>
                <a:srgbClr val="FF0000"/>
              </a:solidFill>
            </a:endParaRPr>
          </a:p>
        </p:txBody>
      </p:sp>
    </p:spTree>
    <p:extLst>
      <p:ext uri="{BB962C8B-B14F-4D97-AF65-F5344CB8AC3E}">
        <p14:creationId xmlns:p14="http://schemas.microsoft.com/office/powerpoint/2010/main" xmlns="" val="1081797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931224" cy="2434282"/>
          </a:xfrm>
        </p:spPr>
        <p:txBody>
          <a:bodyPr>
            <a:normAutofit fontScale="90000"/>
          </a:bodyPr>
          <a:lstStyle/>
          <a:p>
            <a:pPr marL="571500" indent="-571500" algn="l">
              <a:buFont typeface="Wingdings" pitchFamily="2" charset="2"/>
              <a:buChar char="§"/>
            </a:pPr>
            <a:r>
              <a:rPr lang="es-AR" sz="3600" dirty="0" smtClean="0">
                <a:solidFill>
                  <a:schemeClr val="accent2">
                    <a:lumMod val="75000"/>
                  </a:schemeClr>
                </a:solidFill>
              </a:rPr>
              <a:t>A)CORRELATIVIDADES:</a:t>
            </a:r>
            <a:br>
              <a:rPr lang="es-AR" sz="3600" dirty="0" smtClean="0">
                <a:solidFill>
                  <a:schemeClr val="accent2">
                    <a:lumMod val="75000"/>
                  </a:schemeClr>
                </a:solidFill>
              </a:rPr>
            </a:br>
            <a:r>
              <a:rPr lang="es-AR" sz="3600" dirty="0" smtClean="0">
                <a:solidFill>
                  <a:schemeClr val="accent2">
                    <a:lumMod val="75000"/>
                  </a:schemeClr>
                </a:solidFill>
              </a:rPr>
              <a:t/>
            </a:r>
            <a:br>
              <a:rPr lang="es-AR" sz="3600" dirty="0" smtClean="0">
                <a:solidFill>
                  <a:schemeClr val="accent2">
                    <a:lumMod val="75000"/>
                  </a:schemeClr>
                </a:solidFill>
              </a:rPr>
            </a:br>
            <a:r>
              <a:rPr lang="es-ES_tradnl" sz="3600" dirty="0" smtClean="0">
                <a:solidFill>
                  <a:schemeClr val="accent2">
                    <a:lumMod val="75000"/>
                  </a:schemeClr>
                </a:solidFill>
              </a:rPr>
              <a:t>Importancia </a:t>
            </a:r>
            <a:r>
              <a:rPr lang="es-ES_tradnl" sz="3600" dirty="0">
                <a:solidFill>
                  <a:schemeClr val="accent2">
                    <a:lumMod val="75000"/>
                  </a:schemeClr>
                </a:solidFill>
              </a:rPr>
              <a:t>para la carrera</a:t>
            </a:r>
            <a:br>
              <a:rPr lang="es-ES_tradnl" sz="3600" dirty="0">
                <a:solidFill>
                  <a:schemeClr val="accent2">
                    <a:lumMod val="75000"/>
                  </a:schemeClr>
                </a:solidFill>
              </a:rPr>
            </a:br>
            <a:r>
              <a:rPr lang="es-ES_tradnl" sz="3600" dirty="0" smtClean="0">
                <a:solidFill>
                  <a:schemeClr val="accent2">
                    <a:lumMod val="75000"/>
                  </a:schemeClr>
                </a:solidFill>
              </a:rPr>
              <a:t>Conocimiento </a:t>
            </a:r>
            <a:r>
              <a:rPr lang="es-ES_tradnl" sz="3600" dirty="0">
                <a:solidFill>
                  <a:schemeClr val="accent2">
                    <a:lumMod val="75000"/>
                  </a:schemeClr>
                </a:solidFill>
              </a:rPr>
              <a:t>de los estudiantes</a:t>
            </a:r>
            <a:r>
              <a:rPr lang="es-AR" dirty="0">
                <a:solidFill>
                  <a:schemeClr val="accent6">
                    <a:lumMod val="75000"/>
                  </a:schemeClr>
                </a:solidFill>
              </a:rPr>
              <a:t/>
            </a:r>
            <a:br>
              <a:rPr lang="es-AR" dirty="0">
                <a:solidFill>
                  <a:schemeClr val="accent6">
                    <a:lumMod val="75000"/>
                  </a:schemeClr>
                </a:solidFill>
              </a:rPr>
            </a:br>
            <a:endParaRPr lang="es-AR" dirty="0">
              <a:solidFill>
                <a:schemeClr val="tx2">
                  <a:lumMod val="60000"/>
                  <a:lumOff val="40000"/>
                </a:schemeClr>
              </a:solidFill>
            </a:endParaRPr>
          </a:p>
        </p:txBody>
      </p:sp>
      <p:sp>
        <p:nvSpPr>
          <p:cNvPr id="4" name="3 CuadroTexto"/>
          <p:cNvSpPr txBox="1"/>
          <p:nvPr/>
        </p:nvSpPr>
        <p:spPr>
          <a:xfrm>
            <a:off x="395536" y="2348880"/>
            <a:ext cx="8064896" cy="4401205"/>
          </a:xfrm>
          <a:prstGeom prst="rect">
            <a:avLst/>
          </a:prstGeom>
          <a:noFill/>
        </p:spPr>
        <p:txBody>
          <a:bodyPr wrap="square" rtlCol="0">
            <a:spAutoFit/>
          </a:bodyPr>
          <a:lstStyle/>
          <a:p>
            <a:pPr marL="457200" indent="-457200">
              <a:buFont typeface="Arial" pitchFamily="34" charset="0"/>
              <a:buChar char="•"/>
            </a:pPr>
            <a:r>
              <a:rPr lang="es-ES_tradnl" sz="2800" dirty="0" smtClean="0">
                <a:solidFill>
                  <a:schemeClr val="accent2">
                    <a:lumMod val="75000"/>
                  </a:schemeClr>
                </a:solidFill>
              </a:rPr>
              <a:t>B)Régimen Académico Marco para los Institutos de Educación Superior de la Provincia de Entre Ríos: Resol. 0655/15</a:t>
            </a:r>
          </a:p>
          <a:p>
            <a:endParaRPr lang="es-ES_tradnl" sz="2800" dirty="0">
              <a:solidFill>
                <a:schemeClr val="accent2">
                  <a:lumMod val="75000"/>
                </a:schemeClr>
              </a:solidFill>
            </a:endParaRPr>
          </a:p>
          <a:p>
            <a:pPr marL="457200" indent="-457200">
              <a:buFont typeface="Arial" pitchFamily="34" charset="0"/>
              <a:buChar char="•"/>
            </a:pPr>
            <a:r>
              <a:rPr lang="es-ES_tradnl" sz="2800" dirty="0" smtClean="0">
                <a:solidFill>
                  <a:schemeClr val="accent2">
                    <a:lumMod val="75000"/>
                  </a:schemeClr>
                </a:solidFill>
              </a:rPr>
              <a:t>C)Reglamento de Práctica (aprobado en mayo de 2.017)</a:t>
            </a:r>
          </a:p>
          <a:p>
            <a:pPr marL="457200" indent="-457200">
              <a:buFont typeface="Arial" pitchFamily="34" charset="0"/>
              <a:buChar char="•"/>
            </a:pPr>
            <a:r>
              <a:rPr lang="es-ES_tradnl" sz="2800" dirty="0" smtClean="0">
                <a:solidFill>
                  <a:schemeClr val="accent2">
                    <a:lumMod val="75000"/>
                  </a:schemeClr>
                </a:solidFill>
              </a:rPr>
              <a:t>Criterios de cursado y organización de cada cátedra en particular</a:t>
            </a:r>
            <a:endParaRPr lang="es-ES_tradnl" sz="2800" dirty="0">
              <a:solidFill>
                <a:schemeClr val="accent2">
                  <a:lumMod val="75000"/>
                </a:schemeClr>
              </a:solidFill>
            </a:endParaRPr>
          </a:p>
          <a:p>
            <a:endParaRPr lang="es-ES_tradnl" sz="2800" dirty="0" smtClean="0">
              <a:solidFill>
                <a:schemeClr val="accent2"/>
              </a:solidFill>
            </a:endParaRPr>
          </a:p>
          <a:p>
            <a:pPr marL="457200" indent="-457200">
              <a:buFont typeface="Wingdings" pitchFamily="2" charset="2"/>
              <a:buChar char="q"/>
            </a:pPr>
            <a:endParaRPr lang="es-AR" sz="2800" dirty="0">
              <a:solidFill>
                <a:schemeClr val="accent2"/>
              </a:solidFill>
            </a:endParaRPr>
          </a:p>
        </p:txBody>
      </p:sp>
    </p:spTree>
    <p:extLst>
      <p:ext uri="{BB962C8B-B14F-4D97-AF65-F5344CB8AC3E}">
        <p14:creationId xmlns:p14="http://schemas.microsoft.com/office/powerpoint/2010/main" xmlns="" val="3040560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sz="1800" dirty="0"/>
              <a:t>https://www.youtube.com/watch?v=gGo82EUHh3Y</a:t>
            </a:r>
          </a:p>
        </p:txBody>
      </p:sp>
      <p:sp>
        <p:nvSpPr>
          <p:cNvPr id="3" name="2 Rectángulo"/>
          <p:cNvSpPr/>
          <p:nvPr/>
        </p:nvSpPr>
        <p:spPr>
          <a:xfrm>
            <a:off x="755577" y="1988840"/>
            <a:ext cx="7992887" cy="769441"/>
          </a:xfrm>
          <a:prstGeom prst="rect">
            <a:avLst/>
          </a:prstGeom>
        </p:spPr>
        <p:txBody>
          <a:bodyPr wrap="square">
            <a:spAutoFit/>
          </a:bodyPr>
          <a:lstStyle/>
          <a:p>
            <a:r>
              <a:rPr lang="es-AR" sz="4000" i="1" dirty="0">
                <a:solidFill>
                  <a:srgbClr val="00B050"/>
                </a:solidFill>
                <a:latin typeface="Brush Script MT" pitchFamily="66" charset="0"/>
              </a:rPr>
              <a:t>¡</a:t>
            </a:r>
            <a:r>
              <a:rPr lang="es-AR" sz="4400" i="1" dirty="0">
                <a:solidFill>
                  <a:srgbClr val="00B050"/>
                </a:solidFill>
                <a:latin typeface="Brush Script MT" pitchFamily="66" charset="0"/>
              </a:rPr>
              <a:t>BUEN COMIENZO DE VIAJE!</a:t>
            </a:r>
            <a:endParaRPr lang="es-AR" sz="4400" dirty="0">
              <a:solidFill>
                <a:srgbClr val="00B050"/>
              </a:solidFill>
            </a:endParaRPr>
          </a:p>
        </p:txBody>
      </p:sp>
    </p:spTree>
    <p:extLst>
      <p:ext uri="{BB962C8B-B14F-4D97-AF65-F5344CB8AC3E}">
        <p14:creationId xmlns:p14="http://schemas.microsoft.com/office/powerpoint/2010/main" xmlns="" val="1810705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AR" sz="2400" dirty="0">
                <a:solidFill>
                  <a:schemeClr val="accent1">
                    <a:lumMod val="75000"/>
                  </a:schemeClr>
                </a:solidFill>
              </a:rPr>
              <a:t>RESOLUCION 4170/14-CGE</a:t>
            </a:r>
            <a:br>
              <a:rPr lang="es-AR" sz="2400" dirty="0">
                <a:solidFill>
                  <a:schemeClr val="accent1">
                    <a:lumMod val="75000"/>
                  </a:schemeClr>
                </a:solidFill>
              </a:rPr>
            </a:br>
            <a:r>
              <a:rPr lang="es-AR" sz="2400" dirty="0">
                <a:solidFill>
                  <a:schemeClr val="accent1">
                    <a:lumMod val="75000"/>
                  </a:schemeClr>
                </a:solidFill>
              </a:rPr>
              <a:t>TITULO QUE </a:t>
            </a:r>
            <a:r>
              <a:rPr lang="es-AR" sz="2400" dirty="0" smtClean="0">
                <a:solidFill>
                  <a:schemeClr val="accent1">
                    <a:lumMod val="75000"/>
                  </a:schemeClr>
                </a:solidFill>
              </a:rPr>
              <a:t>OTORGA CON VALIDEZ NACIONAL:</a:t>
            </a:r>
            <a:br>
              <a:rPr lang="es-AR" sz="2400" dirty="0" smtClean="0">
                <a:solidFill>
                  <a:schemeClr val="accent1">
                    <a:lumMod val="75000"/>
                  </a:schemeClr>
                </a:solidFill>
              </a:rPr>
            </a:br>
            <a:r>
              <a:rPr lang="es-AR" sz="2400" dirty="0" smtClean="0">
                <a:solidFill>
                  <a:schemeClr val="accent1">
                    <a:lumMod val="75000"/>
                  </a:schemeClr>
                </a:solidFill>
              </a:rPr>
              <a:t> </a:t>
            </a:r>
            <a:r>
              <a:rPr lang="es-AR" sz="2400" dirty="0">
                <a:solidFill>
                  <a:schemeClr val="accent1">
                    <a:lumMod val="75000"/>
                  </a:schemeClr>
                </a:solidFill>
              </a:rPr>
              <a:t>PROFESOR/A DE EDUCACION PRIMARIA</a:t>
            </a:r>
            <a:br>
              <a:rPr lang="es-AR" sz="2400" dirty="0">
                <a:solidFill>
                  <a:schemeClr val="accent1">
                    <a:lumMod val="75000"/>
                  </a:schemeClr>
                </a:solidFill>
              </a:rPr>
            </a:br>
            <a:r>
              <a:rPr lang="es-AR" sz="2400" dirty="0">
                <a:solidFill>
                  <a:schemeClr val="accent1">
                    <a:lumMod val="75000"/>
                  </a:schemeClr>
                </a:solidFill>
              </a:rPr>
              <a:t>DURACION: 4 AÑOS</a:t>
            </a:r>
          </a:p>
        </p:txBody>
      </p:sp>
      <p:sp>
        <p:nvSpPr>
          <p:cNvPr id="3" name="2 Marcador de contenido"/>
          <p:cNvSpPr>
            <a:spLocks noGrp="1"/>
          </p:cNvSpPr>
          <p:nvPr>
            <p:ph idx="1"/>
          </p:nvPr>
        </p:nvSpPr>
        <p:spPr>
          <a:xfrm>
            <a:off x="500034" y="2071678"/>
            <a:ext cx="8229600" cy="4525963"/>
          </a:xfrm>
        </p:spPr>
        <p:txBody>
          <a:bodyPr/>
          <a:lstStyle/>
          <a:p>
            <a:r>
              <a:rPr lang="es-AR" sz="2800" dirty="0">
                <a:solidFill>
                  <a:schemeClr val="accent3">
                    <a:lumMod val="75000"/>
                  </a:schemeClr>
                </a:solidFill>
              </a:rPr>
              <a:t>CAMPO OCUPACIONAL:EL PROFESOR /A DE EDUCACION PRIMARIA PODRA DISEÑAR, DESARROLLAR Y EVALUAR PROCESOS DE ENSEÑANZA PARA LA EDUCACION PRIMARIA EN SUS DIFERENTES CICLOS Y MODALIDADES; PARTICIPAR EN LA ELABORACION DE PLANES, PROGRAMAS Y PROYECTOS EN INSTITUCIONES FORMALES Y NO FORMALES.</a:t>
            </a:r>
          </a:p>
          <a:p>
            <a:endParaRPr lang="es-AR" dirty="0"/>
          </a:p>
        </p:txBody>
      </p:sp>
      <p:sp>
        <p:nvSpPr>
          <p:cNvPr id="4" name="3 Flecha abajo"/>
          <p:cNvSpPr/>
          <p:nvPr/>
        </p:nvSpPr>
        <p:spPr>
          <a:xfrm>
            <a:off x="4286248" y="1643050"/>
            <a:ext cx="484632"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                                FLAVIA TERIGI  </a:t>
            </a:r>
            <a:endParaRPr lang="es-AR" dirty="0"/>
          </a:p>
        </p:txBody>
      </p:sp>
      <p:sp>
        <p:nvSpPr>
          <p:cNvPr id="8" name="7 Marcador de contenido"/>
          <p:cNvSpPr>
            <a:spLocks noGrp="1"/>
          </p:cNvSpPr>
          <p:nvPr>
            <p:ph idx="1"/>
          </p:nvPr>
        </p:nvSpPr>
        <p:spPr>
          <a:xfrm>
            <a:off x="457200" y="1857364"/>
            <a:ext cx="8229600" cy="4268799"/>
          </a:xfrm>
        </p:spPr>
        <p:txBody>
          <a:bodyPr>
            <a:normAutofit fontScale="92500" lnSpcReduction="10000"/>
          </a:bodyPr>
          <a:lstStyle/>
          <a:p>
            <a:r>
              <a:rPr lang="es-AR" dirty="0" smtClean="0"/>
              <a:t>Dice que:</a:t>
            </a:r>
          </a:p>
          <a:p>
            <a:r>
              <a:rPr lang="es-AR" dirty="0"/>
              <a:t>La docencia es una profesión que hace de los saberes y de la transmisión cultural su sentido sustantivo, pero guarda una relación peculiar con tales saberes. Por un lado, porque transmite un saber que no produce; por otro lado, porque para poder llevar a buen término esa transmisión, produce un saber que no suele ser reconocido como tal.” Pag.20, Resolucion 4170/14.CGE</a:t>
            </a:r>
          </a:p>
          <a:p>
            <a:endParaRPr lang="es-AR" dirty="0"/>
          </a:p>
        </p:txBody>
      </p:sp>
      <p:pic>
        <p:nvPicPr>
          <p:cNvPr id="7" name="6 Imagen" descr="Resultado de imagen para imagen de flavia terigi"/>
          <p:cNvPicPr/>
          <p:nvPr/>
        </p:nvPicPr>
        <p:blipFill>
          <a:blip r:embed="rId2"/>
          <a:srcRect/>
          <a:stretch>
            <a:fillRect/>
          </a:stretch>
        </p:blipFill>
        <p:spPr bwMode="auto">
          <a:xfrm>
            <a:off x="2143108" y="0"/>
            <a:ext cx="1790700" cy="17907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42918"/>
            <a:ext cx="8229600" cy="774720"/>
          </a:xfrm>
        </p:spPr>
        <p:txBody>
          <a:bodyPr>
            <a:noAutofit/>
          </a:bodyPr>
          <a:lstStyle/>
          <a:p>
            <a:r>
              <a:rPr lang="es-AR" sz="2000" dirty="0" smtClean="0">
                <a:solidFill>
                  <a:srgbClr val="FF0000"/>
                </a:solidFill>
              </a:rPr>
              <a:t>                                       Pensar </a:t>
            </a:r>
            <a:r>
              <a:rPr lang="es-AR" sz="2000" dirty="0">
                <a:solidFill>
                  <a:srgbClr val="FF0000"/>
                </a:solidFill>
              </a:rPr>
              <a:t>la </a:t>
            </a:r>
            <a:r>
              <a:rPr lang="es-AR" sz="2000" dirty="0" smtClean="0">
                <a:solidFill>
                  <a:srgbClr val="FF0000"/>
                </a:solidFill>
              </a:rPr>
              <a:t>formación </a:t>
            </a:r>
            <a:r>
              <a:rPr lang="es-AR" sz="2000" dirty="0">
                <a:solidFill>
                  <a:srgbClr val="FF0000"/>
                </a:solidFill>
              </a:rPr>
              <a:t>docente como proceso permanente</a:t>
            </a:r>
            <a:br>
              <a:rPr lang="es-AR" sz="2000" dirty="0">
                <a:solidFill>
                  <a:srgbClr val="FF0000"/>
                </a:solidFill>
              </a:rPr>
            </a:br>
            <a:endParaRPr lang="es-AR" sz="2000" dirty="0">
              <a:solidFill>
                <a:srgbClr val="FF0000"/>
              </a:solidFill>
            </a:endParaRPr>
          </a:p>
        </p:txBody>
      </p:sp>
      <p:sp>
        <p:nvSpPr>
          <p:cNvPr id="3" name="2 Marcador de contenido"/>
          <p:cNvSpPr>
            <a:spLocks noGrp="1"/>
          </p:cNvSpPr>
          <p:nvPr>
            <p:ph idx="1"/>
          </p:nvPr>
        </p:nvSpPr>
        <p:spPr/>
        <p:txBody>
          <a:bodyPr>
            <a:normAutofit fontScale="77500" lnSpcReduction="20000"/>
          </a:bodyPr>
          <a:lstStyle/>
          <a:p>
            <a:r>
              <a:rPr lang="es-AR" dirty="0"/>
              <a:t>Si alguna vez fue posible pensar la formación inicial como una instancia capaz de contener todas las respuestas a los interrogantes que de manera permanente plantea el ejercicio profesional docente, en la actualidad en cambio el reconocimiento de la complejidad de esta tarea sumado a los avances permanentes en los campos de conocimiento científico y pedagógico inhabilitan cualquier pretensión de “cerrar” o dar por terminado el proceso formativo de un docente en esta instancia (...) la formación docente debe ser permanente tanto en términos de actualización disciplinaria y didáctica como en términos de la revisión, análisis y ajuste permanente de la propia práctica.</a:t>
            </a:r>
          </a:p>
          <a:p>
            <a:r>
              <a:rPr lang="es-AR" dirty="0"/>
              <a:t>Diker G – Terigi F.</a:t>
            </a:r>
          </a:p>
        </p:txBody>
      </p:sp>
      <p:pic>
        <p:nvPicPr>
          <p:cNvPr id="4" name="3 Imagen" descr="Resultado de imagen para IMAGEN DE DIKER"/>
          <p:cNvPicPr/>
          <p:nvPr/>
        </p:nvPicPr>
        <p:blipFill>
          <a:blip r:embed="rId2"/>
          <a:srcRect/>
          <a:stretch>
            <a:fillRect/>
          </a:stretch>
        </p:blipFill>
        <p:spPr bwMode="auto">
          <a:xfrm>
            <a:off x="857224" y="0"/>
            <a:ext cx="1571637" cy="1428736"/>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idx="4294967295"/>
          </p:nvPr>
        </p:nvSpPr>
        <p:spPr>
          <a:xfrm>
            <a:off x="0" y="-214313"/>
            <a:ext cx="8786813" cy="7072313"/>
          </a:xfrm>
        </p:spPr>
        <p:txBody>
          <a:bodyPr>
            <a:normAutofit/>
          </a:bodyPr>
          <a:lstStyle/>
          <a:p>
            <a:r>
              <a:rPr lang="es-AR" sz="2400" dirty="0"/>
              <a:t>En los Lineamientos Curriculares Nacionales para la Formación Docente Inicial (Resolución Nº 24/07 C.F.E) se asume que los docentes, son trabajadores intelectuales y trabajadores de la cultura que forman parte de un colectivo que produce conocimientos específicos a partir de su práctica. Desde esta perspectiva, se piensa la formación </a:t>
            </a:r>
            <a:r>
              <a:rPr lang="es-AR" sz="2400" b="1" dirty="0"/>
              <a:t>docente como un trabajo que se configura con las siguientes características: práctica de mediación cultural reflexiva y crítica</a:t>
            </a:r>
            <a:r>
              <a:rPr lang="es-AR" sz="2400" dirty="0"/>
              <a:t>, trabajo profesional institucionalizado en el marco de la construcción colectiva de intereses públicos, práctica pedagógica construida a partir de la transmisión de saberes a los sujetos en contexto.</a:t>
            </a:r>
            <a:br>
              <a:rPr lang="es-AR" sz="2400" dirty="0"/>
            </a:br>
            <a:endParaRPr lang="es-AR" sz="2400" dirty="0"/>
          </a:p>
        </p:txBody>
      </p:sp>
      <p:sp>
        <p:nvSpPr>
          <p:cNvPr id="1026" name="AutoShape 2" descr="Resultado de imagen para mafalda docente"/>
          <p:cNvSpPr>
            <a:spLocks noChangeAspect="1" noChangeArrowheads="1"/>
          </p:cNvSpPr>
          <p:nvPr/>
        </p:nvSpPr>
        <p:spPr bwMode="auto">
          <a:xfrm>
            <a:off x="155575" y="-571500"/>
            <a:ext cx="1019175" cy="1200150"/>
          </a:xfrm>
          <a:prstGeom prst="rect">
            <a:avLst/>
          </a:prstGeom>
          <a:noFill/>
        </p:spPr>
        <p:txBody>
          <a:bodyPr vert="horz" wrap="square" lIns="91440" tIns="45720" rIns="91440" bIns="45720" numCol="1" anchor="t" anchorCtr="0" compatLnSpc="1">
            <a:prstTxWarp prst="textNoShape">
              <a:avLst/>
            </a:prstTxWarp>
          </a:bodyPr>
          <a:lstStyle/>
          <a:p>
            <a:endParaRPr lang="es-AR" dirty="0"/>
          </a:p>
        </p:txBody>
      </p:sp>
      <p:sp>
        <p:nvSpPr>
          <p:cNvPr id="1028" name="AutoShape 4" descr="Resultado de imagen para mafalda docente"/>
          <p:cNvSpPr>
            <a:spLocks noChangeAspect="1" noChangeArrowheads="1"/>
          </p:cNvSpPr>
          <p:nvPr/>
        </p:nvSpPr>
        <p:spPr bwMode="auto">
          <a:xfrm>
            <a:off x="155575" y="-571500"/>
            <a:ext cx="1019175" cy="1200150"/>
          </a:xfrm>
          <a:prstGeom prst="rect">
            <a:avLst/>
          </a:prstGeom>
          <a:noFill/>
        </p:spPr>
        <p:txBody>
          <a:bodyPr vert="horz" wrap="square" lIns="91440" tIns="45720" rIns="91440" bIns="45720" numCol="1" anchor="t" anchorCtr="0" compatLnSpc="1">
            <a:prstTxWarp prst="textNoShape">
              <a:avLst/>
            </a:prstTxWarp>
          </a:bodyPr>
          <a:lstStyle/>
          <a:p>
            <a:endParaRPr lang="es-AR" dirty="0"/>
          </a:p>
        </p:txBody>
      </p:sp>
      <p:pic>
        <p:nvPicPr>
          <p:cNvPr id="1030" name="Picture 6" descr="Resultado de imagen para tonucci viñetas"/>
          <p:cNvPicPr>
            <a:picLocks noChangeAspect="1" noChangeArrowheads="1"/>
          </p:cNvPicPr>
          <p:nvPr/>
        </p:nvPicPr>
        <p:blipFill>
          <a:blip r:embed="rId2" cstate="print"/>
          <a:srcRect/>
          <a:stretch>
            <a:fillRect/>
          </a:stretch>
        </p:blipFill>
        <p:spPr bwMode="auto">
          <a:xfrm>
            <a:off x="428597" y="0"/>
            <a:ext cx="1714511" cy="121442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AR" dirty="0" smtClean="0"/>
              <a:t>PAULO FREIRE</a:t>
            </a:r>
            <a:endParaRPr lang="es-AR" dirty="0"/>
          </a:p>
        </p:txBody>
      </p:sp>
      <p:pic>
        <p:nvPicPr>
          <p:cNvPr id="19457" name="Imagen 13" descr="Resultado de imagen para paulo freire imagen"/>
          <p:cNvPicPr>
            <a:picLocks noChangeAspect="1" noChangeArrowheads="1"/>
          </p:cNvPicPr>
          <p:nvPr/>
        </p:nvPicPr>
        <p:blipFill>
          <a:blip r:embed="rId2"/>
          <a:srcRect/>
          <a:stretch>
            <a:fillRect/>
          </a:stretch>
        </p:blipFill>
        <p:spPr bwMode="auto">
          <a:xfrm>
            <a:off x="3286116" y="2928934"/>
            <a:ext cx="2552700" cy="3362325"/>
          </a:xfrm>
          <a:prstGeom prst="rect">
            <a:avLst/>
          </a:prstGeom>
          <a:noFill/>
        </p:spPr>
      </p:pic>
      <p:sp>
        <p:nvSpPr>
          <p:cNvPr id="19459" name="Rectangle 3"/>
          <p:cNvSpPr>
            <a:spLocks noChangeArrowheads="1"/>
          </p:cNvSpPr>
          <p:nvPr/>
        </p:nvSpPr>
        <p:spPr bwMode="auto">
          <a:xfrm>
            <a:off x="0" y="3819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A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8 Rectángulo"/>
          <p:cNvSpPr/>
          <p:nvPr/>
        </p:nvSpPr>
        <p:spPr>
          <a:xfrm>
            <a:off x="642910" y="1428737"/>
            <a:ext cx="7286676" cy="830997"/>
          </a:xfrm>
          <a:prstGeom prst="rect">
            <a:avLst/>
          </a:prstGeom>
        </p:spPr>
        <p:txBody>
          <a:bodyPr wrap="square">
            <a:spAutoFit/>
          </a:bodyPr>
          <a:lstStyle/>
          <a:p>
            <a:pPr lvl="0" fontAlgn="base">
              <a:spcBef>
                <a:spcPct val="0"/>
              </a:spcBef>
              <a:spcAft>
                <a:spcPct val="0"/>
              </a:spcAft>
            </a:pPr>
            <a:r>
              <a:rPr kumimoji="0" lang="es-A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Quien ense</a:t>
            </a:r>
            <a:r>
              <a:rPr lang="es-AR" sz="2400" dirty="0">
                <a:ea typeface="Calibri" pitchFamily="34" charset="0"/>
                <a:cs typeface="Arial" pitchFamily="34" charset="0"/>
              </a:rPr>
              <a:t>ñ</a:t>
            </a:r>
            <a:r>
              <a:rPr kumimoji="0" lang="es-A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 aprende al ense</a:t>
            </a:r>
            <a:r>
              <a:rPr lang="es-AR" sz="2400" dirty="0">
                <a:ea typeface="Calibri" pitchFamily="34" charset="0"/>
                <a:cs typeface="Arial" pitchFamily="34" charset="0"/>
              </a:rPr>
              <a:t>ñ</a:t>
            </a:r>
            <a:r>
              <a:rPr kumimoji="0" lang="es-A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ar y quien aprende ense</a:t>
            </a:r>
            <a:r>
              <a:rPr lang="es-AR" sz="2400" dirty="0">
                <a:ea typeface="Calibri" pitchFamily="34" charset="0"/>
                <a:cs typeface="Arial" pitchFamily="34" charset="0"/>
              </a:rPr>
              <a:t>ñ</a:t>
            </a:r>
            <a:r>
              <a:rPr kumimoji="0" lang="es-A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 al aprender Freire, P.</a:t>
            </a:r>
            <a:r>
              <a:rPr kumimoji="0" lang="es-AR"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s-A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6858000"/>
          </a:xfrm>
          <a:ln>
            <a:solidFill>
              <a:srgbClr val="00B050"/>
            </a:solidFill>
          </a:ln>
        </p:spPr>
        <p:txBody>
          <a:bodyPr>
            <a:normAutofit fontScale="90000"/>
          </a:bodyPr>
          <a:lstStyle/>
          <a:p>
            <a:pPr algn="l"/>
            <a:r>
              <a:rPr lang="es-AR" sz="1600" dirty="0" smtClean="0"/>
              <a:t/>
            </a:r>
            <a:br>
              <a:rPr lang="es-AR" sz="1600" dirty="0" smtClean="0"/>
            </a:br>
            <a:r>
              <a:rPr lang="es-AR" sz="1600" dirty="0"/>
              <a:t/>
            </a:r>
            <a:br>
              <a:rPr lang="es-AR" sz="1600" dirty="0"/>
            </a:br>
            <a:r>
              <a:rPr lang="es-AR" sz="1600" dirty="0" smtClean="0"/>
              <a:t/>
            </a:r>
            <a:br>
              <a:rPr lang="es-AR" sz="1600" dirty="0" smtClean="0"/>
            </a:br>
            <a:r>
              <a:rPr lang="es-AR" sz="1600" dirty="0"/>
              <a:t/>
            </a:r>
            <a:br>
              <a:rPr lang="es-AR" sz="1600" dirty="0"/>
            </a:br>
            <a:r>
              <a:rPr lang="es-AR" sz="1600" dirty="0" smtClean="0"/>
              <a:t/>
            </a:r>
            <a:br>
              <a:rPr lang="es-AR" sz="1600" dirty="0" smtClean="0"/>
            </a:br>
            <a:r>
              <a:rPr lang="es-AR" sz="1800" u="sng" dirty="0" smtClean="0"/>
              <a:t>Especificaciones acerca de la Estructura</a:t>
            </a:r>
            <a:r>
              <a:rPr lang="es-AR" sz="1800" dirty="0" smtClean="0"/>
              <a:t/>
            </a:r>
            <a:br>
              <a:rPr lang="es-AR" sz="1800" dirty="0" smtClean="0"/>
            </a:br>
            <a:r>
              <a:rPr lang="es-AR" sz="1800" dirty="0" smtClean="0"/>
              <a:t/>
            </a:r>
            <a:br>
              <a:rPr lang="es-AR" sz="1800" dirty="0" smtClean="0"/>
            </a:br>
            <a:r>
              <a:rPr lang="es-AR" sz="1800" dirty="0" smtClean="0"/>
              <a:t>Tomando como marco de referencia la estructura conceptual, el propósito educativo y sus aportes a la práctica docente, las unidades curriculares de este diseño presentan distintos formatos, los cuales se describen a continuación: </a:t>
            </a:r>
            <a:br>
              <a:rPr lang="es-AR" sz="1800" dirty="0" smtClean="0"/>
            </a:br>
            <a:r>
              <a:rPr lang="es-AR" sz="1800" dirty="0" smtClean="0"/>
              <a:t/>
            </a:r>
            <a:br>
              <a:rPr lang="es-AR" sz="1800" dirty="0" smtClean="0"/>
            </a:br>
            <a:r>
              <a:rPr lang="es-AR" sz="1800" dirty="0" smtClean="0"/>
              <a:t/>
            </a:r>
            <a:br>
              <a:rPr lang="es-AR" sz="1800" dirty="0" smtClean="0"/>
            </a:br>
            <a:r>
              <a:rPr lang="es-AR" sz="1800" dirty="0" smtClean="0"/>
              <a:t>- Asignaturas</a:t>
            </a:r>
            <a:br>
              <a:rPr lang="es-AR" sz="1800" dirty="0" smtClean="0"/>
            </a:br>
            <a:r>
              <a:rPr lang="es-AR" sz="1800" dirty="0" smtClean="0"/>
              <a:t> - Seminarios</a:t>
            </a:r>
            <a:br>
              <a:rPr lang="es-AR" sz="1800" dirty="0" smtClean="0"/>
            </a:br>
            <a:r>
              <a:rPr lang="es-AR" sz="1800" dirty="0" smtClean="0"/>
              <a:t>- Talleres</a:t>
            </a:r>
            <a:br>
              <a:rPr lang="es-AR" sz="1800" dirty="0" smtClean="0"/>
            </a:br>
            <a:r>
              <a:rPr lang="es-AR" sz="1800" dirty="0" smtClean="0"/>
              <a:t>Trabajos de campo</a:t>
            </a:r>
            <a:br>
              <a:rPr lang="es-AR" sz="1800" dirty="0" smtClean="0"/>
            </a:br>
            <a:r>
              <a:rPr lang="es-AR" sz="1800" dirty="0" smtClean="0"/>
              <a:t> - </a:t>
            </a:r>
            <a:r>
              <a:rPr lang="es-AR" sz="1800" u="sng" dirty="0" smtClean="0"/>
              <a:t>Prácticas docentes</a:t>
            </a:r>
            <a:r>
              <a:rPr lang="es-AR" sz="1800" dirty="0" smtClean="0"/>
              <a:t>: Las prácticas docentes incluyen encuentros de trabajo entre los equipos docentes de los institutos y las escuelas asociadas, para la construcción de proyectos interinstitucionales de prácticas, que enmarcaran las experiencias de formación de los estudiantes.Se vinculan también, a trabajos de participación progresiva de los estudiantes en el ámbito en las instituciones formales y no formales, escuelas, aulas, desde ayudantías iniciales, pasando por prácticas de enseñanza de contenidos curriculares delimitados, hasta la residencia con proyectos de enseñanza extendidos en el tiempo. Estas prácticas de enseñanza incluyen encuentros de diseño y análisis de situaciones, narrativas, reflexión sobre las prácticas, conflictos, y situaciones problemáticas en los que participan profesores, el grupo de estudiantes y, de ser posible, los docentes de las escuelas asociadas y otros integrantes de la comunidad educativa. </a:t>
            </a:r>
            <a:br>
              <a:rPr lang="es-AR" sz="1800" dirty="0" smtClean="0"/>
            </a:br>
            <a:r>
              <a:rPr lang="es-AR" sz="1800" dirty="0" smtClean="0"/>
              <a:t> - Módulos (UDI)</a:t>
            </a:r>
            <a:br>
              <a:rPr lang="es-AR" sz="1800" dirty="0" smtClean="0"/>
            </a:br>
            <a:r>
              <a:rPr lang="es-AR" sz="1600" dirty="0"/>
              <a:t/>
            </a:r>
            <a:br>
              <a:rPr lang="es-AR" sz="1600" dirty="0"/>
            </a:br>
            <a:r>
              <a:rPr lang="es-AR" sz="1600" dirty="0" smtClean="0"/>
              <a:t/>
            </a:r>
            <a:br>
              <a:rPr lang="es-AR" sz="1600" dirty="0" smtClean="0"/>
            </a:br>
            <a:r>
              <a:rPr lang="es-AR" sz="1600" dirty="0"/>
              <a:t/>
            </a:r>
            <a:br>
              <a:rPr lang="es-AR" sz="1600" dirty="0"/>
            </a:br>
            <a:r>
              <a:rPr lang="es-AR" sz="1600" dirty="0" smtClean="0"/>
              <a:t/>
            </a:r>
            <a:br>
              <a:rPr lang="es-AR" sz="1600" dirty="0" smtClean="0"/>
            </a:br>
            <a:r>
              <a:rPr lang="es-AR" sz="1600" dirty="0"/>
              <a:t/>
            </a:r>
            <a:br>
              <a:rPr lang="es-AR" sz="1600" dirty="0"/>
            </a:br>
            <a:r>
              <a:rPr lang="es-AR" sz="1600" dirty="0" smtClean="0"/>
              <a:t/>
            </a:r>
            <a:br>
              <a:rPr lang="es-AR" sz="1600" dirty="0" smtClean="0"/>
            </a:br>
            <a:r>
              <a:rPr lang="es-AR" sz="1600" dirty="0"/>
              <a:t/>
            </a:r>
            <a:br>
              <a:rPr lang="es-AR" sz="1600" dirty="0"/>
            </a:br>
            <a:endParaRPr lang="es-AR"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solidFill>
                  <a:schemeClr val="tx2">
                    <a:lumMod val="60000"/>
                    <a:lumOff val="40000"/>
                  </a:schemeClr>
                </a:solidFill>
              </a:rPr>
              <a:t>Trayectos</a:t>
            </a:r>
            <a:endParaRPr lang="es-AR" dirty="0">
              <a:solidFill>
                <a:schemeClr val="tx2">
                  <a:lumMod val="60000"/>
                  <a:lumOff val="40000"/>
                </a:schemeClr>
              </a:solidFill>
            </a:endParaRPr>
          </a:p>
        </p:txBody>
      </p:sp>
      <p:sp>
        <p:nvSpPr>
          <p:cNvPr id="3" name="2 CuadroTexto"/>
          <p:cNvSpPr txBox="1"/>
          <p:nvPr/>
        </p:nvSpPr>
        <p:spPr>
          <a:xfrm>
            <a:off x="683568" y="2780928"/>
            <a:ext cx="7416824" cy="3139321"/>
          </a:xfrm>
          <a:prstGeom prst="rect">
            <a:avLst/>
          </a:prstGeom>
          <a:noFill/>
        </p:spPr>
        <p:txBody>
          <a:bodyPr wrap="square" rtlCol="0">
            <a:spAutoFit/>
          </a:bodyPr>
          <a:lstStyle/>
          <a:p>
            <a:pPr marL="571500" indent="-571500">
              <a:buFont typeface="Wingdings" pitchFamily="2" charset="2"/>
              <a:buChar char="ü"/>
            </a:pPr>
            <a:r>
              <a:rPr lang="es-ES_tradnl" sz="3600" dirty="0" smtClean="0">
                <a:solidFill>
                  <a:srgbClr val="FF0000"/>
                </a:solidFill>
              </a:rPr>
              <a:t>Campo de la  Formación general</a:t>
            </a:r>
          </a:p>
          <a:p>
            <a:pPr marL="571500" indent="-571500">
              <a:buFont typeface="Wingdings" pitchFamily="2" charset="2"/>
              <a:buChar char="ü"/>
            </a:pPr>
            <a:r>
              <a:rPr lang="es-ES_tradnl" sz="3600" dirty="0" smtClean="0">
                <a:solidFill>
                  <a:srgbClr val="FF0000"/>
                </a:solidFill>
              </a:rPr>
              <a:t>Campo de la Formación Específica</a:t>
            </a:r>
          </a:p>
          <a:p>
            <a:pPr marL="571500" indent="-571500">
              <a:buFont typeface="Wingdings" pitchFamily="2" charset="2"/>
              <a:buChar char="ü"/>
            </a:pPr>
            <a:r>
              <a:rPr lang="es-ES_tradnl" sz="3600" dirty="0" smtClean="0">
                <a:solidFill>
                  <a:srgbClr val="FF0000"/>
                </a:solidFill>
              </a:rPr>
              <a:t>Campo de Formación en la Practica Profesional  docente</a:t>
            </a:r>
          </a:p>
          <a:p>
            <a:r>
              <a:rPr lang="es-ES_tradnl" sz="3600" dirty="0" smtClean="0">
                <a:solidFill>
                  <a:srgbClr val="FF0000"/>
                </a:solidFill>
              </a:rPr>
              <a:t>(Unidades de definición institucional)</a:t>
            </a:r>
            <a:endParaRPr lang="es-ES_tradnl" sz="3600" dirty="0">
              <a:solidFill>
                <a:srgbClr val="FF0000"/>
              </a:solidFill>
            </a:endParaRPr>
          </a:p>
          <a:p>
            <a:endParaRPr lang="es-AR" dirty="0"/>
          </a:p>
        </p:txBody>
      </p:sp>
    </p:spTree>
    <p:extLst>
      <p:ext uri="{BB962C8B-B14F-4D97-AF65-F5344CB8AC3E}">
        <p14:creationId xmlns:p14="http://schemas.microsoft.com/office/powerpoint/2010/main" xmlns="" val="569267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solidFill>
                  <a:srgbClr val="00B050"/>
                </a:solidFill>
              </a:rPr>
              <a:t>Materias de 1º Año</a:t>
            </a:r>
            <a:endParaRPr lang="es-AR" dirty="0">
              <a:solidFill>
                <a:srgbClr val="00B050"/>
              </a:solidFill>
            </a:endParaRPr>
          </a:p>
        </p:txBody>
      </p:sp>
      <p:sp>
        <p:nvSpPr>
          <p:cNvPr id="3" name="2 CuadroTexto"/>
          <p:cNvSpPr txBox="1"/>
          <p:nvPr/>
        </p:nvSpPr>
        <p:spPr>
          <a:xfrm>
            <a:off x="683568" y="1916832"/>
            <a:ext cx="8064896" cy="4431983"/>
          </a:xfrm>
          <a:prstGeom prst="rect">
            <a:avLst/>
          </a:prstGeom>
          <a:noFill/>
        </p:spPr>
        <p:txBody>
          <a:bodyPr wrap="square" rtlCol="0">
            <a:spAutoFit/>
          </a:bodyPr>
          <a:lstStyle/>
          <a:p>
            <a:r>
              <a:rPr lang="es-ES_tradnl" sz="3200" dirty="0" smtClean="0">
                <a:solidFill>
                  <a:schemeClr val="accent5">
                    <a:lumMod val="75000"/>
                  </a:schemeClr>
                </a:solidFill>
              </a:rPr>
              <a:t>Formación General:</a:t>
            </a:r>
          </a:p>
          <a:p>
            <a:r>
              <a:rPr lang="es-ES_tradnl" sz="3200" dirty="0" smtClean="0">
                <a:solidFill>
                  <a:schemeClr val="accent5">
                    <a:lumMod val="75000"/>
                  </a:schemeClr>
                </a:solidFill>
              </a:rPr>
              <a:t>Pedagogia      (3 hs)   Asignatura</a:t>
            </a:r>
          </a:p>
          <a:p>
            <a:r>
              <a:rPr lang="es-ES_tradnl" sz="3200" dirty="0" smtClean="0">
                <a:solidFill>
                  <a:schemeClr val="accent5">
                    <a:lumMod val="75000"/>
                  </a:schemeClr>
                </a:solidFill>
              </a:rPr>
              <a:t>Didactica General (4 hs) Asignatura</a:t>
            </a:r>
          </a:p>
          <a:p>
            <a:r>
              <a:rPr lang="es-ES_tradnl" sz="3200" dirty="0" smtClean="0">
                <a:solidFill>
                  <a:schemeClr val="accent5">
                    <a:lumMod val="75000"/>
                  </a:schemeClr>
                </a:solidFill>
              </a:rPr>
              <a:t>Corporeidad, juegos y lenguajes artísticos (Taller) (2hs)</a:t>
            </a:r>
          </a:p>
          <a:p>
            <a:r>
              <a:rPr lang="es-ES_tradnl" sz="3200" dirty="0" smtClean="0">
                <a:solidFill>
                  <a:schemeClr val="accent5">
                    <a:lumMod val="75000"/>
                  </a:schemeClr>
                </a:solidFill>
              </a:rPr>
              <a:t>Oralidad, lectura,escritura y TICS 3 hs(Taller)</a:t>
            </a:r>
          </a:p>
          <a:p>
            <a:endParaRPr lang="es-ES_tradnl" dirty="0"/>
          </a:p>
          <a:p>
            <a:endParaRPr lang="es-ES_tradnl" dirty="0" smtClean="0"/>
          </a:p>
          <a:p>
            <a:endParaRPr lang="es-ES_tradnl" dirty="0"/>
          </a:p>
          <a:p>
            <a:endParaRPr lang="es-ES_tradnl" dirty="0" smtClean="0"/>
          </a:p>
          <a:p>
            <a:endParaRPr lang="es-AR" dirty="0"/>
          </a:p>
        </p:txBody>
      </p:sp>
    </p:spTree>
    <p:extLst>
      <p:ext uri="{BB962C8B-B14F-4D97-AF65-F5344CB8AC3E}">
        <p14:creationId xmlns:p14="http://schemas.microsoft.com/office/powerpoint/2010/main" xmlns="" val="302512719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180</TotalTime>
  <Words>555</Words>
  <Application>Microsoft Office PowerPoint</Application>
  <PresentationFormat>Presentación en pantalla (4:3)</PresentationFormat>
  <Paragraphs>46</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Tema de Office</vt:lpstr>
      <vt:lpstr>PROFESORADO DE EDUCACION PRIMARIA EQUIPO DE PRACTICA DOCENTE I   </vt:lpstr>
      <vt:lpstr>RESOLUCION 4170/14-CGE TITULO QUE OTORGA CON VALIDEZ NACIONAL:  PROFESOR/A DE EDUCACION PRIMARIA DURACION: 4 AÑOS</vt:lpstr>
      <vt:lpstr>                                FLAVIA TERIGI  </vt:lpstr>
      <vt:lpstr>                                       Pensar la formación docente como proceso permanente </vt:lpstr>
      <vt:lpstr>En los Lineamientos Curriculares Nacionales para la Formación Docente Inicial (Resolución Nº 24/07 C.F.E) se asume que los docentes, son trabajadores intelectuales y trabajadores de la cultura que forman parte de un colectivo que produce conocimientos específicos a partir de su práctica. Desde esta perspectiva, se piensa la formación docente como un trabajo que se configura con las siguientes características: práctica de mediación cultural reflexiva y crítica, trabajo profesional institucionalizado en el marco de la construcción colectiva de intereses públicos, práctica pedagógica construida a partir de la transmisión de saberes a los sujetos en contexto. </vt:lpstr>
      <vt:lpstr>PAULO FREIRE</vt:lpstr>
      <vt:lpstr>     Especificaciones acerca de la Estructura  Tomando como marco de referencia la estructura conceptual, el propósito educativo y sus aportes a la práctica docente, las unidades curriculares de este diseño presentan distintos formatos, los cuales se describen a continuación:    - Asignaturas  - Seminarios - Talleres Trabajos de campo  - Prácticas docentes: Las prácticas docentes incluyen encuentros de trabajo entre los equipos docentes de los institutos y las escuelas asociadas, para la construcción de proyectos interinstitucionales de prácticas, que enmarcaran las experiencias de formación de los estudiantes.Se vinculan también, a trabajos de participación progresiva de los estudiantes en el ámbito en las instituciones formales y no formales, escuelas, aulas, desde ayudantías iniciales, pasando por prácticas de enseñanza de contenidos curriculares delimitados, hasta la residencia con proyectos de enseñanza extendidos en el tiempo. Estas prácticas de enseñanza incluyen encuentros de diseño y análisis de situaciones, narrativas, reflexión sobre las prácticas, conflictos, y situaciones problemáticas en los que participan profesores, el grupo de estudiantes y, de ser posible, los docentes de las escuelas asociadas y otros integrantes de la comunidad educativa.   - Módulos (UDI)        </vt:lpstr>
      <vt:lpstr>Trayectos</vt:lpstr>
      <vt:lpstr>Materias de 1º Año</vt:lpstr>
      <vt:lpstr>Campo de la Formación Específica</vt:lpstr>
      <vt:lpstr>Campo de la Formación en la Practica Profesional docente</vt:lpstr>
      <vt:lpstr>A)CORRELATIVIDADES:  Importancia para la carrera Conocimiento de los estudiantes </vt:lpstr>
      <vt:lpstr>https://www.youtube.com/watch?v=gGo82EUHh3Y</vt:lpstr>
    </vt:vector>
  </TitlesOfParts>
  <Company>PERSONAL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PROFESORADO DE EDUCACION PRIMARIA EQUIPO DE PRACTICA I</dc:title>
  <dc:creator>Monica</dc:creator>
  <cp:lastModifiedBy>Monica</cp:lastModifiedBy>
  <cp:revision>23</cp:revision>
  <dcterms:created xsi:type="dcterms:W3CDTF">2019-03-16T02:19:47Z</dcterms:created>
  <dcterms:modified xsi:type="dcterms:W3CDTF">2019-03-18T17:29:44Z</dcterms:modified>
</cp:coreProperties>
</file>